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321" r:id="rId4"/>
    <p:sldId id="317" r:id="rId5"/>
    <p:sldId id="318" r:id="rId6"/>
    <p:sldId id="258" r:id="rId7"/>
    <p:sldId id="314" r:id="rId8"/>
    <p:sldId id="259" r:id="rId9"/>
    <p:sldId id="319" r:id="rId10"/>
    <p:sldId id="327" r:id="rId11"/>
    <p:sldId id="320" r:id="rId12"/>
    <p:sldId id="261" r:id="rId13"/>
    <p:sldId id="263" r:id="rId14"/>
    <p:sldId id="298" r:id="rId15"/>
    <p:sldId id="297" r:id="rId16"/>
    <p:sldId id="299" r:id="rId17"/>
    <p:sldId id="301" r:id="rId18"/>
    <p:sldId id="303" r:id="rId19"/>
    <p:sldId id="305" r:id="rId20"/>
    <p:sldId id="304" r:id="rId21"/>
    <p:sldId id="302" r:id="rId22"/>
    <p:sldId id="294" r:id="rId23"/>
    <p:sldId id="296" r:id="rId24"/>
    <p:sldId id="300" r:id="rId25"/>
    <p:sldId id="322" r:id="rId26"/>
    <p:sldId id="265" r:id="rId27"/>
    <p:sldId id="269" r:id="rId28"/>
    <p:sldId id="267" r:id="rId29"/>
    <p:sldId id="270" r:id="rId30"/>
    <p:sldId id="266" r:id="rId31"/>
    <p:sldId id="272" r:id="rId32"/>
    <p:sldId id="274" r:id="rId33"/>
    <p:sldId id="271" r:id="rId34"/>
    <p:sldId id="324" r:id="rId35"/>
    <p:sldId id="279" r:id="rId36"/>
    <p:sldId id="280" r:id="rId37"/>
    <p:sldId id="286" r:id="rId38"/>
    <p:sldId id="284" r:id="rId39"/>
    <p:sldId id="287" r:id="rId40"/>
    <p:sldId id="306" r:id="rId41"/>
    <p:sldId id="307" r:id="rId42"/>
    <p:sldId id="308" r:id="rId43"/>
    <p:sldId id="309" r:id="rId44"/>
    <p:sldId id="310" r:id="rId45"/>
    <p:sldId id="313" r:id="rId46"/>
    <p:sldId id="311" r:id="rId47"/>
    <p:sldId id="325" r:id="rId48"/>
    <p:sldId id="273" r:id="rId49"/>
    <p:sldId id="275" r:id="rId50"/>
    <p:sldId id="276" r:id="rId51"/>
    <p:sldId id="277" r:id="rId52"/>
    <p:sldId id="278" r:id="rId53"/>
    <p:sldId id="323" r:id="rId54"/>
    <p:sldId id="326" r:id="rId55"/>
    <p:sldId id="288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2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8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8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12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0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stylessssss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ایلیاسیستم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2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1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3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1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5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627925C-647C-4232-8390-6CEB9D8572B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2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627925C-647C-4232-8390-6CEB9D8572B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2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hgate.com/" TargetMode="External"/><Relationship Id="rId3" Type="http://schemas.openxmlformats.org/officeDocument/2006/relationships/hyperlink" Target="http://tradeindia.com/" TargetMode="External"/><Relationship Id="rId7" Type="http://schemas.openxmlformats.org/officeDocument/2006/relationships/hyperlink" Target="https://www.indiamart.com/" TargetMode="External"/><Relationship Id="rId2" Type="http://schemas.openxmlformats.org/officeDocument/2006/relationships/hyperlink" Target="https://www.alibab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de-in-china.com/" TargetMode="External"/><Relationship Id="rId5" Type="http://schemas.openxmlformats.org/officeDocument/2006/relationships/hyperlink" Target="http://www.manta.com/" TargetMode="External"/><Relationship Id="rId4" Type="http://schemas.openxmlformats.org/officeDocument/2006/relationships/hyperlink" Target="http://www.kompass.com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support.google.com/analytics/answer/636734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601" y="997528"/>
            <a:ext cx="10572000" cy="3325091"/>
          </a:xfrm>
        </p:spPr>
        <p:txBody>
          <a:bodyPr/>
          <a:lstStyle/>
          <a:p>
            <a:pPr lvl="0" algn="ctr" rtl="1"/>
            <a:r>
              <a:rPr lang="fa-IR" dirty="0" smtClean="0">
                <a:cs typeface="2  Mitra" panose="00000400000000000000" pitchFamily="2" charset="-78"/>
              </a:rPr>
              <a:t>بسم الله الرحمن الرحیم</a:t>
            </a:r>
            <a:r>
              <a:rPr lang="en-US" dirty="0" smtClean="0">
                <a:latin typeface="IRANSans" panose="020B0506030804020204" pitchFamily="34" charset="-78"/>
                <a:cs typeface="2  Mitra" panose="00000400000000000000" pitchFamily="2" charset="-78"/>
              </a:rPr>
              <a:t/>
            </a:r>
            <a:br>
              <a:rPr lang="en-US" dirty="0" smtClean="0">
                <a:latin typeface="IRANSans" panose="020B0506030804020204" pitchFamily="34" charset="-78"/>
                <a:cs typeface="2  Mitra" panose="00000400000000000000" pitchFamily="2" charset="-78"/>
              </a:rPr>
            </a:br>
            <a: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 مارکتینگ مقدماتی </a:t>
            </a:r>
            <a:b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</a:br>
            <a: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مرکز نوآوری و شکوفایی 1398/09/27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7819" y="4890653"/>
            <a:ext cx="10572000" cy="2244437"/>
          </a:xfrm>
        </p:spPr>
        <p:txBody>
          <a:bodyPr>
            <a:normAutofit lnSpcReduction="10000"/>
          </a:bodyPr>
          <a:lstStyle/>
          <a:p>
            <a:pPr marR="0"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مدرس : مهندس ضمیری مدیر عامل شرکت ایلیاسیستم</a:t>
            </a:r>
          </a:p>
          <a:p>
            <a:pPr marR="0" lvl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www.iliaSystem.co</a:t>
            </a:r>
          </a:p>
          <a:p>
            <a:pPr marR="0" lvl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Mob: 09154200024</a:t>
            </a:r>
          </a:p>
          <a:p>
            <a:pPr marR="0" lvl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Instagram: rezazamiri.ir</a:t>
            </a:r>
          </a:p>
          <a:p>
            <a:pPr marR="0" lvl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Telegram: </a:t>
            </a:r>
            <a:r>
              <a:rPr lang="en-US" dirty="0" err="1" smtClean="0">
                <a:latin typeface="IRANSans" panose="020B0506030804020204" pitchFamily="34" charset="-78"/>
                <a:cs typeface="IRANSans" panose="020B0506030804020204" pitchFamily="34" charset="-78"/>
              </a:rPr>
              <a:t>iliaSystem_channel</a:t>
            </a:r>
            <a:endParaRPr lang="en-US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R="0" lvl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R="0" lvl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R="0" lvl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96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چرا بازاریابی دیجیتال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01085" y="1929286"/>
            <a:ext cx="620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چرا از فضای دیجیتال استفاده کنیم؟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420" y="2133394"/>
            <a:ext cx="11337978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r" rtl="1">
              <a:lnSpc>
                <a:spcPct val="150000"/>
              </a:lnSpc>
              <a:buAutoNum type="arabicPlain" startAt="63"/>
            </a:pPr>
            <a:r>
              <a:rPr lang="fa-IR" sz="48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هزار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جستجو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در ثانیه در  </a:t>
            </a:r>
            <a:r>
              <a:rPr lang="fa-IR" sz="5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گوگل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صورت می پذیرد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روزانه 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500" dirty="0">
                <a:latin typeface="IRANSans" panose="020B0506030804020204" pitchFamily="34" charset="-78"/>
                <a:cs typeface="IRANSans" panose="020B0506030804020204" pitchFamily="34" charset="-78"/>
              </a:rPr>
              <a:t>26 میلیارد ایمیل</a:t>
            </a: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 ارسال می شود</a:t>
            </a:r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>
              <a:lnSpc>
                <a:spcPct val="150000"/>
              </a:lnSpc>
            </a:pP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83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چرا بازاریابی دیجیتال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01085" y="1929286"/>
            <a:ext cx="620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چرا از فضای دیجیتال استفاده کنیم؟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60422" y="2425257"/>
            <a:ext cx="1133797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کاهش هزینه های جاری(سربار) سازمان</a:t>
            </a:r>
          </a:p>
          <a:p>
            <a:pPr algn="r" rtl="1">
              <a:lnSpc>
                <a:spcPct val="150000"/>
              </a:lnSpc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توسعه مخاطبان (مشتریان بالقوه)</a:t>
            </a:r>
          </a:p>
          <a:p>
            <a:pPr algn="r" rtl="1">
              <a:lnSpc>
                <a:spcPct val="150000"/>
              </a:lnSpc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افزایش ساعات ارائه ، فروش و پاسخ گویی به مشتری</a:t>
            </a:r>
          </a:p>
          <a:p>
            <a:pPr algn="r" rtl="1">
              <a:lnSpc>
                <a:spcPct val="150000"/>
              </a:lnSpc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افزایش رضایت مندی مشتری</a:t>
            </a:r>
          </a:p>
          <a:p>
            <a:pPr algn="r" rtl="1">
              <a:lnSpc>
                <a:spcPct val="150000"/>
              </a:lnSpc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قابل سنجش بودن فرآیند بازاریابی</a:t>
            </a:r>
          </a:p>
        </p:txBody>
      </p:sp>
    </p:spTree>
    <p:extLst>
      <p:ext uri="{BB962C8B-B14F-4D97-AF65-F5344CB8AC3E}">
        <p14:creationId xmlns:p14="http://schemas.microsoft.com/office/powerpoint/2010/main" val="34002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7675"/>
            <a:ext cx="10572750" cy="969963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مربوط به سال 2014 از میان 26 کشور دنیا از  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WTTC</a:t>
            </a:r>
            <a:endParaRPr lang="en-US" sz="3000" dirty="0"/>
          </a:p>
        </p:txBody>
      </p:sp>
      <p:pic>
        <p:nvPicPr>
          <p:cNvPr id="2050" name="Picture 2" descr="Screen Shot 2015-06-07 at 10.04.16 A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02" y="1963268"/>
            <a:ext cx="4856755" cy="47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reen Shot 2015-06-07 at 10.06.24 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1" y="1968463"/>
            <a:ext cx="6175952" cy="47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7675"/>
            <a:ext cx="10572750" cy="969963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مربوط به سال 2014 از میان 26 کشور دنیا از  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WTTC</a:t>
            </a:r>
            <a:endParaRPr lang="en-US" sz="3000" dirty="0"/>
          </a:p>
        </p:txBody>
      </p:sp>
      <p:pic>
        <p:nvPicPr>
          <p:cNvPr id="3074" name="Picture 2" descr="Screen Shot 2015-06-07 at 10.07.52 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3787"/>
            <a:ext cx="5995843" cy="47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reen Shot 2015-06-07 at 10.11.51 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835" y="1754352"/>
            <a:ext cx="3087830" cy="491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44108" y="3255818"/>
            <a:ext cx="20920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اسپانیا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مالزی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امارات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آفریقاجنوبی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پرو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مکزیکو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تایلند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ترکیه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جامائیکا</a:t>
            </a:r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426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برای استراتژی دیجیتال چه کنیم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؟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- قیف فروش؟</a:t>
            </a:r>
            <a:endParaRPr lang="en-US" sz="3200" dirty="0"/>
          </a:p>
        </p:txBody>
      </p:sp>
      <p:pic>
        <p:nvPicPr>
          <p:cNvPr id="5122" name="Picture 2" descr="Image result for aida funn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0" y="2361441"/>
            <a:ext cx="6735170" cy="42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8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برای استراتژی دیجیتال چه کنیم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؟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- قیف فروش؟</a:t>
            </a:r>
            <a:endParaRPr lang="en-US" sz="3200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703" y="1893660"/>
            <a:ext cx="673417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8712" y="2762618"/>
            <a:ext cx="10554574" cy="3636511"/>
          </a:xfrm>
        </p:spPr>
        <p:txBody>
          <a:bodyPr>
            <a:noAutofit/>
          </a:bodyPr>
          <a:lstStyle/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آگاه شدن</a:t>
            </a:r>
            <a:endParaRPr lang="en-US" sz="5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ایجاد علاقه مندی</a:t>
            </a:r>
          </a:p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تصمیم گرفتن </a:t>
            </a:r>
          </a:p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عمل کردن /خرید کردن</a:t>
            </a:r>
            <a:endParaRPr lang="en-US" sz="5000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40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برای استراتژی دیجیتال چه کنیم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؟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- قیف فروش؟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aida fu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28" y="2208639"/>
            <a:ext cx="5602664" cy="4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7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پرسنا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693341"/>
            <a:ext cx="10554574" cy="3636511"/>
          </a:xfrm>
        </p:spPr>
        <p:txBody>
          <a:bodyPr>
            <a:noAutofit/>
          </a:bodyPr>
          <a:lstStyle/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پرسنا چیست؟</a:t>
            </a:r>
          </a:p>
          <a:p>
            <a:pPr marL="0" indent="0" algn="r" rtl="1">
              <a:buNone/>
            </a:pP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یک تعریف کلی از مشتریان هر بخش از بازارهدف برند است.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پرسنا راهنمای ما برای خلق محتوا – توسعه محصول – پیگری خرید و .... است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همان گونه که مشتری می بیند ما ببینیم / از آنچیزی که می ترسد ما بترسیم /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پرسنا منفی چیست؟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اهمیت پرسنا در بازاریابی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ساختن پرسنا </a:t>
            </a:r>
          </a:p>
        </p:txBody>
      </p:sp>
    </p:spTree>
    <p:extLst>
      <p:ext uri="{BB962C8B-B14F-4D97-AF65-F5344CB8AC3E}">
        <p14:creationId xmlns:p14="http://schemas.microsoft.com/office/powerpoint/2010/main" val="21816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7675"/>
            <a:ext cx="10572750" cy="969963"/>
          </a:xfrm>
        </p:spPr>
        <p:txBody>
          <a:bodyPr/>
          <a:lstStyle/>
          <a:p>
            <a:pPr algn="r" rtl="1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22500"/>
            <a:ext cx="10553700" cy="3636963"/>
          </a:xfrm>
        </p:spPr>
        <p:txBody>
          <a:bodyPr>
            <a:normAutofit/>
          </a:bodyPr>
          <a:lstStyle/>
          <a:p>
            <a:pPr algn="r" rtl="1"/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49" y="148410"/>
            <a:ext cx="8836024" cy="66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5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7675"/>
            <a:ext cx="10572750" cy="969963"/>
          </a:xfrm>
        </p:spPr>
        <p:txBody>
          <a:bodyPr/>
          <a:lstStyle/>
          <a:p>
            <a:pPr algn="r" rtl="1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22500"/>
            <a:ext cx="10553700" cy="3636963"/>
          </a:xfrm>
        </p:spPr>
        <p:txBody>
          <a:bodyPr>
            <a:normAutofit/>
          </a:bodyPr>
          <a:lstStyle/>
          <a:p>
            <a:pPr algn="r" rtl="1"/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94" y="148410"/>
            <a:ext cx="7824642" cy="666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2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مقدمه</a:t>
            </a:r>
          </a:p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ابزارها</a:t>
            </a:r>
          </a:p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سنجه ها</a:t>
            </a:r>
          </a:p>
        </p:txBody>
      </p:sp>
    </p:spTree>
    <p:extLst>
      <p:ext uri="{BB962C8B-B14F-4D97-AF65-F5344CB8AC3E}">
        <p14:creationId xmlns:p14="http://schemas.microsoft.com/office/powerpoint/2010/main" val="1078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پرسنا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2050" name="Picture 2" descr="user-buyer-pers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42" y="2222287"/>
            <a:ext cx="7284316" cy="59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پرسنا و قیف فروش</a:t>
            </a:r>
            <a:endParaRPr lang="en-US" sz="3200" dirty="0"/>
          </a:p>
        </p:txBody>
      </p:sp>
      <p:pic>
        <p:nvPicPr>
          <p:cNvPr id="4" name="Picture 2" descr="Image result for aida funn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4" y="2610428"/>
            <a:ext cx="4456357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er-buyer-pers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5" y="2573492"/>
            <a:ext cx="4461163" cy="367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دیجیتال- استراتژی چیست؟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استراتژی چیست؟</a:t>
            </a:r>
          </a:p>
          <a:p>
            <a:pPr algn="r" rtl="1"/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جک ولش مدیر جنرال الکتریک </a:t>
            </a:r>
          </a:p>
          <a:p>
            <a:pPr algn="r" rtl="1"/>
            <a:endParaRPr lang="fa-IR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fa-IR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fa-IR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مایکل پورتر:</a:t>
            </a:r>
          </a:p>
          <a:p>
            <a:pPr algn="r" rtl="1"/>
            <a:endParaRPr lang="fa-IR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fa-IR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هنری مینتزبرگ</a:t>
            </a:r>
          </a:p>
          <a:p>
            <a:pPr marL="0" indent="0" algn="r" rtl="1">
              <a:buNone/>
            </a:pPr>
            <a:endParaRPr lang="fa-IR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1026" name="Picture 2" descr="jack-wel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22287"/>
            <a:ext cx="4651370" cy="114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ØªØ¹Ø±ÛÙ Ø§Ø³ØªØ±Ø§ØªÚÛ Ø§Ø² Ø¯ÛØ¯Ú¯Ø§Ù ÙØ§ÛÚ©Ù Ù¾ÙØ±ØªØ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78"/>
          <a:stretch/>
        </p:blipFill>
        <p:spPr bwMode="auto">
          <a:xfrm>
            <a:off x="155575" y="3577590"/>
            <a:ext cx="4975220" cy="17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ØªØ¹Ø±ÛÙ Ø§Ø³ØªØ±Ø§ØªÚÛ Ø§Ø² ÙÚ¯Ø§Ù ÙÙØ±Û ÙÛÙØªØ²Ø¨Ø±Ú¯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6"/>
          <a:stretch/>
        </p:blipFill>
        <p:spPr bwMode="auto">
          <a:xfrm>
            <a:off x="155575" y="5467587"/>
            <a:ext cx="3477858" cy="139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0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برای استراتژی دیجیتال چه کنیم؟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903622"/>
            <a:ext cx="10554574" cy="4455604"/>
          </a:xfrm>
        </p:spPr>
        <p:txBody>
          <a:bodyPr anchor="t">
            <a:noAutofit/>
          </a:bodyPr>
          <a:lstStyle/>
          <a:p>
            <a:pPr marL="0" indent="0" algn="r" rtl="1">
              <a:buNone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نکات :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حوزه استراتژیک برای کل سازمان است و واحد بازاریابی/آی تی سازمان جزیی از کل است و باید هر دو برنامه برهم منطبق باشد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دانستن جایگاه کنونی و جایی که باید برسیم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نقاط ضعف و قوت 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تعیین اهداف میان مدت 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ایجاد روحیه همدلی در تمام سازمان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سنجه سازی فعالیت ها تمام بخشی ها برای پیش برد اهداف بازاریابی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گروه بندی مشتریان</a:t>
            </a:r>
            <a:endParaRPr lang="fa-IR" sz="25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96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گام های تدوین استراتژی بازاریابی دیجیتال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527097"/>
            <a:ext cx="10554574" cy="3636511"/>
          </a:xfrm>
        </p:spPr>
        <p:txBody>
          <a:bodyPr>
            <a:noAutofit/>
          </a:bodyPr>
          <a:lstStyle/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1- ترسیم و طبقه بندی شخصیت مشتری (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Persona Bayer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)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2- تعیین اهداف</a:t>
            </a:r>
            <a:endParaRPr lang="en-US" sz="2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3- تمرکز روی تولید محتوا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4- ارزیابی کردن کانال های بازاریابی و استفاده از ابزار مناسب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5- اتوماسیون سازی فرآیند بازاریابی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6- جدی گرفتن گوشی های هوشمند در بازاریابی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7- آسان در دسترس مشتری قرار بگیرید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8- تاکید بر تمایزات کالا / خدمات 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9- پشتکار در انجام و نظارت در حین انجام کار</a:t>
            </a:r>
            <a:endParaRPr lang="en-US" sz="2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07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ابزارها</a:t>
            </a:r>
          </a:p>
        </p:txBody>
      </p:sp>
    </p:spTree>
    <p:extLst>
      <p:ext uri="{BB962C8B-B14F-4D97-AF65-F5344CB8AC3E}">
        <p14:creationId xmlns:p14="http://schemas.microsoft.com/office/powerpoint/2010/main" val="26592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4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وب سایت (ها)</a:t>
            </a:r>
          </a:p>
          <a:p>
            <a:pPr algn="r" rtl="1"/>
            <a: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شبکه های اجتماعی(</a:t>
            </a:r>
            <a:r>
              <a:rPr lang="fa-IR" sz="2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اینستا، فیس بوک، پینترست، </a:t>
            </a:r>
            <a: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)</a:t>
            </a:r>
          </a:p>
          <a:p>
            <a:pPr algn="r" rtl="1"/>
            <a: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ابزارهای ارتباطی</a:t>
            </a:r>
          </a:p>
          <a:p>
            <a:pPr algn="r" rtl="1"/>
            <a: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اپلیکیشن ها</a:t>
            </a:r>
            <a:endParaRPr lang="en-US" sz="4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en-US" sz="4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sz="40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sz="4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45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- دامنه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Autofit/>
          </a:bodyPr>
          <a:lstStyle/>
          <a:p>
            <a:pPr algn="r" rtl="1"/>
            <a:r>
              <a:rPr lang="fa-IR" sz="3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اجزای تشکیل دهنده سایت</a:t>
            </a:r>
            <a:r>
              <a:rPr lang="en-US" sz="3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</a:t>
            </a:r>
          </a:p>
          <a:p>
            <a:pPr marL="0" indent="0" algn="r" rtl="1">
              <a:buNone/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دامنه (</a:t>
            </a:r>
            <a:r>
              <a:rPr lang="en-US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Domain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)</a:t>
            </a:r>
            <a:endParaRPr lang="en-US" sz="3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هاست</a:t>
            </a:r>
          </a:p>
          <a:p>
            <a:pPr marL="0" indent="0" algn="r" rtl="1">
              <a:buNone/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طراحی و پیاده سازی</a:t>
            </a:r>
          </a:p>
          <a:p>
            <a:pPr marL="0" indent="0" algn="r" rtl="1">
              <a:buNone/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پشتیبانی</a:t>
            </a:r>
            <a:endParaRPr lang="en-US" sz="3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en-US" sz="3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sz="35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sz="3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4098" name="Picture 2" descr="Image result for do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2092493"/>
            <a:ext cx="4230597" cy="173563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122" name="Picture 2" descr="Image result for domain exten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5" y="4035404"/>
            <a:ext cx="3774980" cy="264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دیجیتال-وب سایت- هاست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marL="0" indent="0" algn="r" rtl="1">
              <a:buNone/>
            </a:pPr>
            <a:endParaRPr lang="en-US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" y="3422437"/>
            <a:ext cx="2610727" cy="19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71" y="3439962"/>
            <a:ext cx="2950067" cy="19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40" y="1961077"/>
            <a:ext cx="3537610" cy="471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دیجیتال-وب سایت- هاست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marL="0" indent="0" algn="r" rtl="1">
              <a:buNone/>
            </a:pPr>
            <a:endParaRPr lang="en-US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2381250"/>
            <a:ext cx="5829301" cy="182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09" y="2222287"/>
            <a:ext cx="4277764" cy="240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Ø³Ø§ÛØª 450 ÙØªØ± ÙØ±Ø¨Ø¹Û Ø¯Ø± Ø¯ÛØªØ§Ø³ÙØªØ± Ù¾Ø§Ø±Ø³ Ø¢ÙÙØ§ÛÙ Ø§ÛØ±Ø§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4297690"/>
            <a:ext cx="4743451" cy="25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7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مقدمات</a:t>
            </a:r>
          </a:p>
        </p:txBody>
      </p:sp>
    </p:spTree>
    <p:extLst>
      <p:ext uri="{BB962C8B-B14F-4D97-AF65-F5344CB8AC3E}">
        <p14:creationId xmlns:p14="http://schemas.microsoft.com/office/powerpoint/2010/main" val="17784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انواع وب سایت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انواع وب سایت</a:t>
            </a:r>
          </a:p>
          <a:p>
            <a:pPr marL="0" indent="0" algn="r" rtl="1">
              <a:buNone/>
            </a:pPr>
            <a:r>
              <a:rPr lang="fa-IR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وب سایت کارت </a:t>
            </a: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ویزیتی. </a:t>
            </a:r>
            <a:endParaRPr lang="fa-IR" sz="25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وب سایت کارت ویزیتی + ارائه محتوا . مانند : </a:t>
            </a:r>
            <a:r>
              <a:rPr lang="en-US" sz="2500" b="1" dirty="0" err="1">
                <a:latin typeface="IRANSans" panose="020B0506030804020204" pitchFamily="34" charset="-78"/>
                <a:cs typeface="IRANSans" panose="020B0506030804020204" pitchFamily="34" charset="-78"/>
              </a:rPr>
              <a:t>lastsecond</a:t>
            </a:r>
            <a:endParaRPr lang="fa-IR" sz="25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وب سایت کارت ویزیتی + ارائه محتوا + فروش خدمات و </a:t>
            </a: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سرویس(تجارت الکترونیک)</a:t>
            </a:r>
            <a:r>
              <a:rPr lang="en-US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. </a:t>
            </a: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مانند </a:t>
            </a:r>
            <a:r>
              <a:rPr lang="fa-IR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:</a:t>
            </a:r>
            <a:r>
              <a:rPr lang="en-US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 Alibaba – </a:t>
            </a:r>
            <a:r>
              <a:rPr lang="en-US" sz="2500" b="1" dirty="0" err="1" smtClean="0">
                <a:latin typeface="IRANSans" panose="020B0506030804020204" pitchFamily="34" charset="-78"/>
                <a:cs typeface="IRANSans" panose="020B0506030804020204" pitchFamily="34" charset="-78"/>
              </a:rPr>
              <a:t>eligasht</a:t>
            </a:r>
            <a:endParaRPr lang="en-US" sz="25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en-US" sz="25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هدف نهایی ما در دیجیتال مارکتینگ کسب درآمد می باشد. وب سایت های نوع سوم ابزار تحقق این هدف است.</a:t>
            </a:r>
            <a:endParaRPr lang="en-US" sz="25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39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چه هزینه هایی باید پرداخت کنم؟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هزینه اجاره دامنه (سالانه)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هزینه اجاره هاست (سالانه/ماهانه)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هزینه طراحی و پیاده سازی (یک بار )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هزینه ی پشتیبانی</a:t>
            </a:r>
            <a:endParaRPr lang="en-US" sz="25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25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چه اجزایی دارد؟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درباره ما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تماس با ما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طبقه بندی محصولات/خدمات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مقالات/اخبار/آموزش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گالری تصاویر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مجوزها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سخن مشتریان 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نمونه کارهای انجام شده</a:t>
            </a:r>
          </a:p>
        </p:txBody>
      </p:sp>
    </p:spTree>
    <p:extLst>
      <p:ext uri="{BB962C8B-B14F-4D97-AF65-F5344CB8AC3E}">
        <p14:creationId xmlns:p14="http://schemas.microsoft.com/office/powerpoint/2010/main" val="28949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اجزاء یک وب سایت برای آغاز 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e- commerce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Autofit/>
          </a:bodyPr>
          <a:lstStyle/>
          <a:p>
            <a:pPr algn="r" rtl="1"/>
            <a:r>
              <a:rPr lang="fa-IR" sz="3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نیازمندی های لازم جهت آغاز </a:t>
            </a:r>
            <a:r>
              <a:rPr lang="en-US" sz="3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e-commerce</a:t>
            </a:r>
          </a:p>
          <a:p>
            <a:pPr algn="r" rtl="1"/>
            <a:r>
              <a:rPr lang="fa-IR" sz="3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دریافت نماد الکترونیک از وزارت صنعت ، معدن ،  تجارت</a:t>
            </a:r>
          </a:p>
          <a:p>
            <a:pPr algn="r" rtl="1"/>
            <a:r>
              <a:rPr lang="fa-IR" sz="3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دریافت نماد رسانه از وزارت ارشاد</a:t>
            </a:r>
          </a:p>
          <a:p>
            <a:pPr algn="r" rtl="1"/>
            <a:r>
              <a:rPr lang="fa-IR" sz="3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دریافت درگاه الکترونیک بانکی</a:t>
            </a:r>
            <a:endParaRPr lang="fa-IR" sz="30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1" y="4066306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5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سئو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6"/>
            <a:ext cx="10554574" cy="4635713"/>
          </a:xfrm>
        </p:spPr>
        <p:txBody>
          <a:bodyPr anchor="t">
            <a:noAutofit/>
          </a:bodyPr>
          <a:lstStyle/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سئو : بهینه سازی سایت برای موتورهای جستجو</a:t>
            </a:r>
            <a:endParaRPr lang="en-US" sz="25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سئو یک علم و فرآیند است.</a:t>
            </a:r>
          </a:p>
          <a:p>
            <a:pPr algn="r" rtl="1"/>
            <a:r>
              <a:rPr lang="fa-IR" sz="4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چه کنیم؟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داشتن یک سایت گوگل پسند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تولید محتوای منظم و با کیفیت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ارتباط دهی بین سایت و دیگر رسانه های دیجیتال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تزریق پول اگه عجله دارید...</a:t>
            </a:r>
            <a:endParaRPr lang="en-US" sz="25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en-US" sz="30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fa-IR" sz="30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74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آپارات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077" y="2222794"/>
            <a:ext cx="7925323" cy="445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YouTube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1026" name="Picture 2" descr="Image result for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00" y="2998146"/>
            <a:ext cx="3509010" cy="146208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262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استفاده از ابزارهای دیجیتال دیگران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255" y="1972897"/>
            <a:ext cx="11748654" cy="4538739"/>
          </a:xfrm>
        </p:spPr>
        <p:txBody>
          <a:bodyPr anchor="t">
            <a:noAutofit/>
          </a:bodyPr>
          <a:lstStyle/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سایت های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2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 </a:t>
            </a:r>
            <a:endParaRPr lang="en-US" sz="2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مانند : </a:t>
            </a:r>
            <a:r>
              <a:rPr lang="en-US" sz="2500" dirty="0" smtClean="0">
                <a:hlinkClick r:id="rId2"/>
              </a:rPr>
              <a:t> Alibaba.com</a:t>
            </a:r>
            <a:r>
              <a:rPr lang="fa-IR" sz="2500" dirty="0" smtClean="0"/>
              <a:t> - </a:t>
            </a:r>
            <a:r>
              <a:rPr lang="en-US" sz="2500" dirty="0" smtClean="0"/>
              <a:t> </a:t>
            </a:r>
            <a:r>
              <a:rPr lang="en-US" sz="2500" dirty="0" smtClean="0">
                <a:hlinkClick r:id="rId3"/>
              </a:rPr>
              <a:t>Tradeindia.com</a:t>
            </a:r>
            <a:r>
              <a:rPr lang="fa-IR" sz="2500" dirty="0" smtClean="0"/>
              <a:t> - </a:t>
            </a:r>
            <a:r>
              <a:rPr lang="en-US" sz="2500" dirty="0" smtClean="0"/>
              <a:t> </a:t>
            </a:r>
            <a:r>
              <a:rPr lang="en-US" sz="2500" dirty="0" smtClean="0">
                <a:hlinkClick r:id="rId4"/>
              </a:rPr>
              <a:t>Kompass.com</a:t>
            </a:r>
            <a:r>
              <a:rPr lang="fa-IR" sz="2500" dirty="0" smtClean="0"/>
              <a:t> - </a:t>
            </a:r>
            <a:r>
              <a:rPr lang="en-US" sz="2500" dirty="0" smtClean="0">
                <a:hlinkClick r:id="rId5"/>
              </a:rPr>
              <a:t>manta.com</a:t>
            </a:r>
            <a:r>
              <a:rPr lang="fa-IR" sz="2500" dirty="0" smtClean="0"/>
              <a:t> - </a:t>
            </a:r>
            <a:r>
              <a:rPr lang="en-US" sz="2500" dirty="0" smtClean="0">
                <a:hlinkClick r:id="rId6"/>
              </a:rPr>
              <a:t> made-in-china.com</a:t>
            </a:r>
            <a:r>
              <a:rPr lang="fa-IR" sz="2500" dirty="0" smtClean="0"/>
              <a:t>- </a:t>
            </a:r>
            <a:r>
              <a:rPr lang="en-US" sz="2500" dirty="0" smtClean="0"/>
              <a:t> </a:t>
            </a:r>
            <a:r>
              <a:rPr lang="en-US" sz="2500" dirty="0" smtClean="0">
                <a:hlinkClick r:id="rId7"/>
              </a:rPr>
              <a:t>indiamart.com</a:t>
            </a:r>
            <a:r>
              <a:rPr lang="fa-IR" sz="2500" dirty="0" smtClean="0"/>
              <a:t> - </a:t>
            </a:r>
            <a:r>
              <a:rPr lang="en-US" sz="2500" dirty="0" smtClean="0"/>
              <a:t> </a:t>
            </a:r>
            <a:r>
              <a:rPr lang="en-US" sz="2500" dirty="0" smtClean="0">
                <a:hlinkClick r:id="rId8"/>
              </a:rPr>
              <a:t>dhgate.com</a:t>
            </a:r>
            <a:endParaRPr lang="en-US" sz="2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سایت های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B2C</a:t>
            </a:r>
            <a:endParaRPr lang="fa-IR" sz="2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مانند :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ParsCenter.com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رسانه های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C2C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2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( مانند: دیوار – شیپور)</a:t>
            </a:r>
            <a:endParaRPr lang="en-US" sz="2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سایت های تخصصی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انجمن ها</a:t>
            </a:r>
          </a:p>
        </p:txBody>
      </p:sp>
    </p:spTree>
    <p:extLst>
      <p:ext uri="{BB962C8B-B14F-4D97-AF65-F5344CB8AC3E}">
        <p14:creationId xmlns:p14="http://schemas.microsoft.com/office/powerpoint/2010/main" val="17509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</a:t>
            </a:r>
            <a:r>
              <a:rPr lang="en-US" sz="3200" dirty="0" err="1" smtClean="0">
                <a:latin typeface="IRANSans" panose="020B0506030804020204" pitchFamily="34" charset="-78"/>
                <a:cs typeface="IRANSans" panose="020B0506030804020204" pitchFamily="34" charset="-78"/>
              </a:rPr>
              <a:t>pinterest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۸۰ </a:t>
            </a: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درصد کاربران این رسانه اجتماعی را زنان تشکیل می‌دهند.</a:t>
            </a:r>
          </a:p>
          <a:p>
            <a:pPr algn="r" rtl="1"/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نیمه عمر مفید یک پین هزار و ششصد بار بیشتر از یک پست فیس بوک است.</a:t>
            </a:r>
          </a:p>
          <a:p>
            <a:pPr algn="r" rtl="1"/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بالاترین نرخ رشد را در بین تمام شبکه‌های اجتماعی در سال ۲۰۱۴ داشت.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4" y="2159580"/>
            <a:ext cx="4286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اینستاگرام</a:t>
            </a:r>
            <a:endParaRPr lang="en-US" sz="3000" dirty="0"/>
          </a:p>
        </p:txBody>
      </p:sp>
      <p:pic>
        <p:nvPicPr>
          <p:cNvPr id="4" name="Picture 2" descr="Image result for instagram log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27" y="2250209"/>
            <a:ext cx="3636963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جایگاه بازاریابی دیجیتال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8" b="96332" l="1905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94" y="1186763"/>
            <a:ext cx="9862549" cy="6081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8" b="96332" l="1905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705">
            <a:off x="2725149" y="3061259"/>
            <a:ext cx="5549475" cy="3422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1789" y="2648189"/>
            <a:ext cx="2866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000" dirty="0" smtClean="0">
                <a:solidFill>
                  <a:schemeClr val="accent6">
                    <a:lumMod val="75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مدیریت</a:t>
            </a:r>
            <a:endParaRPr lang="en-US" sz="5000" dirty="0">
              <a:solidFill>
                <a:schemeClr val="accent6">
                  <a:lumMod val="75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1808" y="3750661"/>
            <a:ext cx="2866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500" dirty="0" smtClean="0">
                <a:solidFill>
                  <a:srgbClr val="00206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بازاریابی/ بازرگانی</a:t>
            </a:r>
            <a:endParaRPr lang="en-US" sz="2500" dirty="0">
              <a:solidFill>
                <a:srgbClr val="00206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8" b="96332" l="1905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705">
            <a:off x="3598064" y="4359494"/>
            <a:ext cx="2012087" cy="12407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22660" y="4772346"/>
            <a:ext cx="194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11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لینکدین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48" y="2340975"/>
            <a:ext cx="4527261" cy="339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لینکدین</a:t>
            </a:r>
            <a:endParaRPr lang="en-US" sz="3000" dirty="0"/>
          </a:p>
        </p:txBody>
      </p:sp>
      <p:pic>
        <p:nvPicPr>
          <p:cNvPr id="2050" name="Picture 2" descr="ÙÛÙÚ©Ø¯ÛÙØ Ø¨Ø²Ø±Ú¯ØªØ±ÛÙ Ø´Ø¨Ú©Ù Ø§Ø¬ØªÙØ§Ø¹Û ØªØ®ØµØµÛ Ø§Ø³Øª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155" y="2276124"/>
            <a:ext cx="7083687" cy="435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لینکدین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لینکدین رزومه است</a:t>
            </a:r>
          </a:p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ارتباط با کارفرمایان و کارمندان دیگر شرکت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ها + جذب نیروکار + تعاملات 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B2B</a:t>
            </a:r>
          </a:p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کاربران متخصص هستند لذا منطق بیشتری حکم فرماست در این شبکه</a:t>
            </a:r>
          </a:p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آیا محصول و خدمت من در دنیا طرفداری دارد یا خیر؟</a:t>
            </a:r>
          </a:p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محتوا باید بشدت با کیفیت باشد</a:t>
            </a:r>
          </a:p>
        </p:txBody>
      </p:sp>
    </p:spTree>
    <p:extLst>
      <p:ext uri="{BB962C8B-B14F-4D97-AF65-F5344CB8AC3E}">
        <p14:creationId xmlns:p14="http://schemas.microsoft.com/office/powerpoint/2010/main" val="15571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توییتر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65" y="2611792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2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ایمیل مارکتینگ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73 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درصد از افراد</a:t>
            </a:r>
            <a:r>
              <a:rPr lang="fa-IR" sz="37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18 تا 37 ساله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استفاده از ایمیل را برای ارتباط ها تجاری ترجیح می دهند.</a:t>
            </a:r>
          </a:p>
          <a:p>
            <a:pPr marL="0" indent="0" algn="r" rtl="1">
              <a:buNone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برای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en-US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B2B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بسیار فوق العاده است</a:t>
            </a:r>
          </a:p>
          <a:p>
            <a:pPr marL="0" indent="0" algn="r" rtl="1">
              <a:buNone/>
            </a:pP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برای قشر فرهیخته/ تحصیل کرده بسیار فوق العاده است</a:t>
            </a:r>
            <a:endParaRPr lang="en-US" sz="3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برای 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سئو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بسیار فوق العاده است.</a:t>
            </a:r>
          </a:p>
          <a:p>
            <a:pPr marL="0" indent="0" algn="r" rtl="1">
              <a:buNone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برای 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وفادار و هوادار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سازی پیشنهاد می شود که استفاده شود.</a:t>
            </a:r>
          </a:p>
          <a:p>
            <a:pPr marL="0" indent="0" algn="r" rtl="1">
              <a:buNone/>
            </a:pPr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89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ابزارهای دیجیتال- ایمیل مارکتینگ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از کجا لیست ایمیل بیاوریم؟</a:t>
            </a:r>
          </a:p>
          <a:p>
            <a:pPr marL="0" indent="0" algn="r" rtl="1">
              <a:buNone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لیستهای خودمان: نمایشگاه / وب سایت / مشتریان</a:t>
            </a:r>
          </a:p>
          <a:p>
            <a:pPr marL="0" indent="0" algn="r" rtl="1">
              <a:buNone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لیست های دیگران: بخریم / ریپورتاژ برویم</a:t>
            </a:r>
          </a:p>
          <a:p>
            <a:pPr algn="r" rtl="1"/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چگونه ارسال کنیم؟</a:t>
            </a:r>
          </a:p>
          <a:p>
            <a:pPr marL="0" indent="0" algn="r" rtl="1">
              <a:buNone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 استفاده از سرویس های ارسال ایمیل (میل چیمپ، میلر لایت، میل چی)</a:t>
            </a:r>
          </a:p>
          <a:p>
            <a:pPr algn="r" rtl="1"/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28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انواع متفاوت تبلیغات در فضای مجازی به دو روش زیر انجام می شود:</a:t>
            </a:r>
          </a:p>
          <a:p>
            <a:pPr algn="r" rtl="1"/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Exchange</a:t>
            </a:r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 مانند فست کلیک – صبا ویژن – ای نت ورک – کلیک یاب – برتینا - عدد و ....</a:t>
            </a:r>
            <a:endParaRPr lang="en-US" sz="19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Direct</a:t>
            </a:r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 به خود سایت مستقیم تماس بگیریم </a:t>
            </a:r>
            <a:endParaRPr lang="en-US" sz="19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انواع پلن های تبلیغات در فضای مجازی :</a:t>
            </a:r>
          </a:p>
          <a:p>
            <a:pPr algn="r" rtl="1"/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CPC</a:t>
            </a:r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 </a:t>
            </a:r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Cost Per Click</a:t>
            </a:r>
          </a:p>
          <a:p>
            <a:pPr algn="r" rtl="1"/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CPM</a:t>
            </a:r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 </a:t>
            </a:r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Cost Per mille</a:t>
            </a:r>
          </a:p>
          <a:p>
            <a:pPr algn="r" rtl="1"/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CPA</a:t>
            </a:r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: </a:t>
            </a:r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Cost Per Action</a:t>
            </a:r>
          </a:p>
          <a:p>
            <a:pPr algn="r" rtl="1">
              <a:lnSpc>
                <a:spcPct val="120000"/>
              </a:lnSpc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نکات : کجا تبلیغ کنیم؟ </a:t>
            </a:r>
            <a:r>
              <a:rPr lang="en-US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CPC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ها در اکس چنچ و مستقیم / </a:t>
            </a:r>
            <a:r>
              <a:rPr lang="en-US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CPM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 در سایت های تخصصی با ا</a:t>
            </a:r>
            <a:r>
              <a:rPr lang="fa-IR" sz="3500" dirty="0">
                <a:latin typeface="IRANSans" panose="020B0506030804020204" pitchFamily="34" charset="-78"/>
                <a:cs typeface="IRANSans" panose="020B0506030804020204" pitchFamily="34" charset="-78"/>
              </a:rPr>
              <a:t>ل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کسای بالا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تبلیغات در فضای دیجیتال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041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سنجه ها</a:t>
            </a:r>
          </a:p>
        </p:txBody>
      </p:sp>
    </p:spTree>
    <p:extLst>
      <p:ext uri="{BB962C8B-B14F-4D97-AF65-F5344CB8AC3E}">
        <p14:creationId xmlns:p14="http://schemas.microsoft.com/office/powerpoint/2010/main" val="10027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سنجه های وب سایت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سرعت سایت </a:t>
            </a:r>
            <a:r>
              <a:rPr lang="en-US" sz="3000" dirty="0">
                <a:latin typeface="IRANSans" panose="020B0506030804020204" pitchFamily="34" charset="-78"/>
                <a:cs typeface="IRANSans" panose="020B0506030804020204" pitchFamily="34" charset="-78"/>
              </a:rPr>
              <a:t>site speed</a:t>
            </a:r>
          </a:p>
          <a:p>
            <a:pPr algn="r" rtl="1"/>
            <a:r>
              <a:rPr lang="fa-IR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کدهای معتبر </a:t>
            </a:r>
            <a:r>
              <a:rPr lang="en-US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valid codes</a:t>
            </a:r>
          </a:p>
          <a:p>
            <a:pPr algn="r" rtl="1"/>
            <a:r>
              <a:rPr lang="fa-IR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بزرگی وب سایت </a:t>
            </a:r>
            <a:r>
              <a:rPr lang="en-US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indexed page</a:t>
            </a:r>
            <a:endParaRPr lang="fa-IR" sz="30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Time on site</a:t>
            </a:r>
            <a:r>
              <a:rPr lang="fa-IR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    	</a:t>
            </a:r>
            <a:endParaRPr lang="en-US" sz="30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Bounce rate</a:t>
            </a:r>
            <a:r>
              <a:rPr lang="fa-IR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sz="30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3000" b="1" dirty="0" err="1">
                <a:latin typeface="IRANSans" panose="020B0506030804020204" pitchFamily="34" charset="-78"/>
                <a:cs typeface="IRANSans" panose="020B0506030804020204" pitchFamily="34" charset="-78"/>
              </a:rPr>
              <a:t>Uniq</a:t>
            </a:r>
            <a:r>
              <a:rPr lang="en-US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 visitor</a:t>
            </a:r>
          </a:p>
          <a:p>
            <a:pPr algn="r" rtl="1"/>
            <a:r>
              <a:rPr lang="en-US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Page per visitor</a:t>
            </a:r>
            <a:r>
              <a:rPr lang="fa-IR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   	</a:t>
            </a:r>
            <a:endParaRPr lang="en-US" sz="30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37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سنجه های وب سایت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سرعت سایت </a:t>
            </a:r>
            <a:r>
              <a:rPr lang="en-US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site speed</a:t>
            </a:r>
          </a:p>
          <a:p>
            <a:pPr algn="r" rtl="1"/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کدهای معتبر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valid codes</a:t>
            </a:r>
          </a:p>
          <a:p>
            <a:pPr algn="r" rtl="1"/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بزرگی وب سایت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indexed page</a:t>
            </a:r>
            <a:endParaRPr lang="fa-IR" b="1" dirty="0" smtClean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Time on site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   	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Bounce rate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Uniq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visitor</a:t>
            </a: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Page per visitor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  	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Goal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seeting</a:t>
            </a: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4" y="2285997"/>
            <a:ext cx="7827818" cy="440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4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جایگاه بازاریابی دیجیتال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8" b="96332" l="1905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94" y="1186763"/>
            <a:ext cx="9862549" cy="6081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8" b="96332" l="1905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705">
            <a:off x="2725149" y="3061259"/>
            <a:ext cx="5549475" cy="3422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1789" y="2648189"/>
            <a:ext cx="2866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000" dirty="0" smtClean="0">
                <a:solidFill>
                  <a:schemeClr val="accent6">
                    <a:lumMod val="75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مدیریت</a:t>
            </a:r>
            <a:endParaRPr lang="en-US" sz="5000" dirty="0">
              <a:solidFill>
                <a:schemeClr val="accent6">
                  <a:lumMod val="75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1808" y="3750661"/>
            <a:ext cx="2866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500" dirty="0" smtClean="0">
                <a:solidFill>
                  <a:srgbClr val="00206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روابط عمومی</a:t>
            </a:r>
            <a:endParaRPr lang="en-US" sz="2500" dirty="0">
              <a:solidFill>
                <a:srgbClr val="00206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8" b="96332" l="1905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705">
            <a:off x="3598064" y="4359494"/>
            <a:ext cx="2012087" cy="12407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33010" y="4701060"/>
            <a:ext cx="194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روابط عمومی دیجیتال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96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سنجه های وب سایت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سرعت سایت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site speed</a:t>
            </a:r>
          </a:p>
          <a:p>
            <a:pPr algn="r" rtl="1"/>
            <a:r>
              <a:rPr lang="fa-IR" b="1" u="sng" dirty="0">
                <a:latin typeface="IRANSans" panose="020B0506030804020204" pitchFamily="34" charset="-78"/>
                <a:cs typeface="IRANSans" panose="020B0506030804020204" pitchFamily="34" charset="-78"/>
              </a:rPr>
              <a:t>کدهای معتبر </a:t>
            </a:r>
            <a:r>
              <a:rPr lang="en-US" b="1" u="sng" dirty="0">
                <a:latin typeface="IRANSans" panose="020B0506030804020204" pitchFamily="34" charset="-78"/>
                <a:cs typeface="IRANSans" panose="020B0506030804020204" pitchFamily="34" charset="-78"/>
              </a:rPr>
              <a:t>valid codes</a:t>
            </a:r>
          </a:p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بزرگی وب سایت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indexed page</a:t>
            </a: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Time on site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   	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Bounce rate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Uniq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visitor</a:t>
            </a: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Page per visitor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  	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Goal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seeting</a:t>
            </a: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" y="2222287"/>
            <a:ext cx="7924940" cy="44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سنجه های وب سایت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سرعت سایت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site speed</a:t>
            </a:r>
          </a:p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کدهای معتبر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valid codes</a:t>
            </a:r>
          </a:p>
          <a:p>
            <a:pPr algn="r" rtl="1"/>
            <a:r>
              <a:rPr lang="fa-IR" b="1" u="sng" dirty="0">
                <a:latin typeface="IRANSans" panose="020B0506030804020204" pitchFamily="34" charset="-78"/>
                <a:cs typeface="IRANSans" panose="020B0506030804020204" pitchFamily="34" charset="-78"/>
              </a:rPr>
              <a:t>بزرگی وب سایت </a:t>
            </a:r>
            <a:r>
              <a:rPr lang="en-US" b="1" u="sng" dirty="0">
                <a:latin typeface="IRANSans" panose="020B0506030804020204" pitchFamily="34" charset="-78"/>
                <a:cs typeface="IRANSans" panose="020B0506030804020204" pitchFamily="34" charset="-78"/>
              </a:rPr>
              <a:t>indexed page</a:t>
            </a:r>
            <a:endParaRPr lang="fa-IR" b="1" u="sng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Time on site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   	</a:t>
            </a:r>
            <a:endParaRPr lang="en-US" b="1" dirty="0" smtClean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Bounce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rate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b="1" dirty="0" smtClean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Uniq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visitor</a:t>
            </a: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Page per visitor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  	</a:t>
            </a:r>
            <a:endParaRPr lang="en-US" b="1" dirty="0" smtClean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Goal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seeting</a:t>
            </a: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3" y="2222287"/>
            <a:ext cx="7727803" cy="4344768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1911927" y="2729343"/>
            <a:ext cx="3934691" cy="180109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6582" y="3241964"/>
            <a:ext cx="1759527" cy="29094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وب سایت – سنجه های وب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سایت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-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en-US" sz="3200" dirty="0" err="1" smtClean="0">
                <a:latin typeface="IRANSans" panose="020B0506030804020204" pitchFamily="34" charset="-78"/>
                <a:cs typeface="IRANSans" panose="020B0506030804020204" pitchFamily="34" charset="-78"/>
              </a:rPr>
              <a:t>alexa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سرعت سایت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site speed</a:t>
            </a:r>
          </a:p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کدهای معتبر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valid codes</a:t>
            </a:r>
          </a:p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بزرگی وب سایت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indexed page</a:t>
            </a: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u="sng" dirty="0">
                <a:latin typeface="IRANSans" panose="020B0506030804020204" pitchFamily="34" charset="-78"/>
                <a:cs typeface="IRANSans" panose="020B0506030804020204" pitchFamily="34" charset="-78"/>
              </a:rPr>
              <a:t>Time on </a:t>
            </a:r>
            <a:r>
              <a:rPr lang="en-US" b="1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site</a:t>
            </a:r>
            <a:r>
              <a:rPr lang="fa-IR" b="1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   </a:t>
            </a:r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			بین 3 تا 5 خوبه. بالای 5 مربوط به آزمون آنلاین و نرخ ارز و ...</a:t>
            </a:r>
            <a:endParaRPr lang="en-US" b="1" u="sng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Bounce rate</a:t>
            </a:r>
            <a:r>
              <a:rPr lang="fa-IR" b="1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  </a:t>
            </a:r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  			باید زیر 50 باشد. بین 40 تا 60 نرمال . بالای 70 خطا دارد و باید نگران بود</a:t>
            </a:r>
            <a:endParaRPr lang="en-US" b="1" u="sng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Uniq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visitor</a:t>
            </a:r>
          </a:p>
          <a:p>
            <a:pPr algn="r" rtl="1"/>
            <a:r>
              <a:rPr lang="en-US" b="1" u="sng" dirty="0">
                <a:latin typeface="IRANSans" panose="020B0506030804020204" pitchFamily="34" charset="-78"/>
                <a:cs typeface="IRANSans" panose="020B0506030804020204" pitchFamily="34" charset="-78"/>
              </a:rPr>
              <a:t>Page per </a:t>
            </a:r>
            <a:r>
              <a:rPr lang="en-US" b="1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visitor</a:t>
            </a:r>
            <a:r>
              <a:rPr lang="fa-IR" b="1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  </a:t>
            </a:r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	</a:t>
            </a:r>
            <a:r>
              <a:rPr lang="fa-IR" sz="14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یبن 4 تا 6 سایت های خبری . بین 5 تا 9 سایت های خدمات خاص. بین 10 تا 12 خیلی تخصصی مثل دیجیکالا</a:t>
            </a:r>
            <a:endParaRPr lang="en-US" b="1" u="sng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Goal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seeting</a:t>
            </a: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13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سنجه ها – سنجه های ایمیل مارکتینگ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سنجه های بازاریابی کلیکی:</a:t>
            </a:r>
          </a:p>
          <a:p>
            <a:pPr algn="r" rtl="1"/>
            <a:endParaRPr lang="fa-IR" sz="3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Open Rate</a:t>
            </a:r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نرخ باز کردن</a:t>
            </a:r>
            <a:endParaRPr lang="en-US" sz="3000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3000" dirty="0">
                <a:latin typeface="IRANSans" panose="020B0506030804020204" pitchFamily="34" charset="-78"/>
                <a:cs typeface="IRANSans" panose="020B0506030804020204" pitchFamily="34" charset="-78"/>
              </a:rPr>
              <a:t>Click 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Rate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نرخ کلیک</a:t>
            </a:r>
            <a:endParaRPr lang="en-US" sz="3000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3000" dirty="0">
                <a:latin typeface="IRANSans" panose="020B0506030804020204" pitchFamily="34" charset="-78"/>
                <a:cs typeface="IRANSans" panose="020B0506030804020204" pitchFamily="34" charset="-78"/>
              </a:rPr>
              <a:t>Conversion 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Rate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نرخ تبدیل </a:t>
            </a:r>
            <a:r>
              <a:rPr lang="fa-IR" sz="2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(نسبت مشتریان هدف </a:t>
            </a:r>
            <a:r>
              <a:rPr lang="fa-IR" sz="2000" smtClean="0">
                <a:latin typeface="IRANSans" panose="020B0506030804020204" pitchFamily="34" charset="-78"/>
                <a:cs typeface="IRANSans" panose="020B0506030804020204" pitchFamily="34" charset="-78"/>
              </a:rPr>
              <a:t>به کل مخاطب)</a:t>
            </a:r>
            <a:endParaRPr lang="en-US" sz="2000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85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سنجه ها – سنجه های اینستاگرام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لایک</a:t>
            </a:r>
            <a:endParaRPr lang="fa-IR" sz="3000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کامنت</a:t>
            </a:r>
          </a:p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نرخ اثر بخشی (= مجموع لایک و کامنت تقسیم بر تعداد فالور)</a:t>
            </a:r>
            <a:endParaRPr lang="en-US" sz="2000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89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وب سایت – سنجه های وب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سایت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-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Google 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Analytics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دسترسی به دمو برای مشاهده: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  <a:hlinkClick r:id="rId2"/>
              </a:rPr>
              <a:t>https://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  <a:hlinkClick r:id="rId2"/>
              </a:rPr>
              <a:t>support.google.com/analytics/answer/6367342</a:t>
            </a:r>
            <a:endParaRPr lang="fa-IR" b="1" dirty="0" smtClean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62" y="3013364"/>
            <a:ext cx="6838246" cy="38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-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تعریف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فیلیپ کاتلر</a:t>
            </a:r>
            <a:r>
              <a:rPr lang="en-US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:</a:t>
            </a: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l">
              <a:buNone/>
            </a:pPr>
            <a:r>
              <a:rPr lang="en-US" b="1" dirty="0" smtClean="0"/>
              <a:t>Marketing </a:t>
            </a:r>
            <a:r>
              <a:rPr lang="en-US" b="1" dirty="0"/>
              <a:t>is the science and art of exploring</a:t>
            </a:r>
            <a:r>
              <a:rPr lang="en-US" dirty="0"/>
              <a:t>, creating, and delivering value to satisfy the needs of a target market at a </a:t>
            </a:r>
            <a:r>
              <a:rPr lang="en-US" dirty="0" smtClean="0"/>
              <a:t>profit</a:t>
            </a:r>
          </a:p>
          <a:p>
            <a:pPr algn="r" rtl="1"/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ترجمه:</a:t>
            </a:r>
          </a:p>
          <a:p>
            <a:pPr marL="0" indent="0" algn="ctr" rtl="1">
              <a:buNone/>
            </a:pP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بازاريابي </a:t>
            </a:r>
            <a:r>
              <a:rPr lang="fa-IR" sz="3000" dirty="0">
                <a:solidFill>
                  <a:srgbClr val="FFFF0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علم</a:t>
            </a:r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 و </a:t>
            </a:r>
            <a:r>
              <a:rPr lang="fa-IR" sz="3000" dirty="0">
                <a:solidFill>
                  <a:srgbClr val="FFFF0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هنر</a:t>
            </a:r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000" dirty="0" smtClean="0">
                <a:solidFill>
                  <a:srgbClr val="92D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جستجو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، </a:t>
            </a:r>
            <a:r>
              <a:rPr lang="fa-IR" sz="3000" dirty="0" smtClean="0">
                <a:solidFill>
                  <a:srgbClr val="92D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توليد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، و </a:t>
            </a:r>
            <a:r>
              <a:rPr lang="fa-IR" sz="3000" dirty="0" smtClean="0">
                <a:solidFill>
                  <a:srgbClr val="92D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تحویل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یک </a:t>
            </a:r>
            <a:r>
              <a:rPr lang="fa-IR" sz="3000" b="1" dirty="0" smtClean="0">
                <a:solidFill>
                  <a:schemeClr val="accent6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ارزش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به منظور برطرف کردن یک </a:t>
            </a:r>
            <a:r>
              <a:rPr lang="fa-IR" sz="3000" dirty="0" smtClean="0">
                <a:solidFill>
                  <a:schemeClr val="accent6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نیاز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از </a:t>
            </a:r>
            <a:r>
              <a:rPr lang="fa-IR" sz="3000" dirty="0" smtClean="0">
                <a:solidFill>
                  <a:schemeClr val="accent6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بازار هدف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جهت رسیدن  به </a:t>
            </a:r>
            <a:r>
              <a:rPr lang="fa-IR" sz="3000" dirty="0" smtClean="0">
                <a:solidFill>
                  <a:schemeClr val="accent6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سود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است.</a:t>
            </a:r>
            <a:endParaRPr lang="en-US" sz="3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88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استفاده از ابزارهای دیجیتال دیگران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14040"/>
          </a:xfrm>
        </p:spPr>
        <p:txBody>
          <a:bodyPr anchor="t">
            <a:noAutofit/>
          </a:bodyPr>
          <a:lstStyle/>
          <a:p>
            <a:pPr marL="0" indent="0" algn="r" rtl="1">
              <a:buNone/>
            </a:pP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نکات مربوط به انواع متفاوت فروش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B2B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-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B2C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-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C2C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–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B2G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:</a:t>
            </a:r>
          </a:p>
          <a:p>
            <a:pPr algn="r" rtl="1"/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براساس تحقیقات انجام شده توسط شرکت </a:t>
            </a:r>
            <a:r>
              <a:rPr lang="en-US" sz="2500" dirty="0">
                <a:latin typeface="IRANSans" panose="020B0506030804020204" pitchFamily="34" charset="-78"/>
                <a:cs typeface="IRANSans" panose="020B0506030804020204" pitchFamily="34" charset="-78"/>
              </a:rPr>
              <a:t>Frost &amp; Sullivan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تا سال 2020، بازار تجارت الکترونیک </a:t>
            </a:r>
            <a:r>
              <a:rPr lang="en-US" sz="2500" dirty="0">
                <a:latin typeface="IRANSans" panose="020B0506030804020204" pitchFamily="34" charset="-78"/>
                <a:cs typeface="IRANSans" panose="020B0506030804020204" pitchFamily="34" charset="-78"/>
              </a:rPr>
              <a:t>B2B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دوبرابر بازار </a:t>
            </a:r>
            <a:r>
              <a:rPr lang="en-US" sz="2500" dirty="0">
                <a:latin typeface="IRANSans" panose="020B0506030804020204" pitchFamily="34" charset="-78"/>
                <a:cs typeface="IRANSans" panose="020B0506030804020204" pitchFamily="34" charset="-78"/>
              </a:rPr>
              <a:t>B2C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خواهد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بود</a:t>
            </a:r>
          </a:p>
          <a:p>
            <a:pPr algn="r" rtl="1"/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B2B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:تجارت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فروشنده با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فروشنده</a:t>
            </a:r>
          </a:p>
          <a:p>
            <a:pPr algn="r" rtl="1"/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B2C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:تجارت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فروشنده با مصرف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کننده</a:t>
            </a:r>
          </a:p>
          <a:p>
            <a:pPr algn="r" rtl="1"/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C2C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:تجارت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مصرف کننده با مصرف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کننده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جایگاه عقل و احساس در نوع تجارت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وابستگی تعداد مشتری ها با نوع تجارت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فروش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و بازاریابی </a:t>
            </a:r>
            <a:r>
              <a:rPr lang="en-US" sz="2500" dirty="0">
                <a:latin typeface="IRANSans" panose="020B0506030804020204" pitchFamily="34" charset="-78"/>
                <a:cs typeface="IRANSans" panose="020B0506030804020204" pitchFamily="34" charset="-78"/>
              </a:rPr>
              <a:t>B2B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با روابط بلندمدت و با مشتریان کمتری شناخته می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شود</a:t>
            </a:r>
          </a:p>
          <a:p>
            <a:pPr algn="r" rtl="1"/>
            <a:endParaRPr lang="fa-IR" sz="2500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en-US" sz="2500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02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-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تعریف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2687781" y="3297381"/>
            <a:ext cx="62068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چرا بازاریابی دیجیتال؟</a:t>
            </a:r>
            <a:endParaRPr lang="fa-IR" sz="5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1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 مقدماتی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چرا بازاریابی دیجیتال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01085" y="1929286"/>
            <a:ext cx="620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چرا از فضای دیجیتال استفاده کنیم؟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420" y="2133394"/>
            <a:ext cx="113379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en-US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63</a:t>
            </a: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میلیون نفر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در ایران از </a:t>
            </a: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اینترنت گوشی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استفاده می کنند.</a:t>
            </a:r>
          </a:p>
          <a:p>
            <a:pPr algn="r" rtl="1">
              <a:lnSpc>
                <a:spcPct val="150000"/>
              </a:lnSpc>
            </a:pPr>
            <a:r>
              <a:rPr lang="en-US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4</a:t>
            </a: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میلیارد نفر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در جهان از </a:t>
            </a: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اینترنت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استفاده می کنند. نیمی از مردم کره زمین.</a:t>
            </a:r>
          </a:p>
          <a:p>
            <a:pPr algn="r" rtl="1">
              <a:lnSpc>
                <a:spcPct val="150000"/>
              </a:lnSpc>
            </a:pP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اینستاگرام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حدود</a:t>
            </a: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1 میلیارد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نفر عضو دارد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.</a:t>
            </a:r>
            <a:endParaRPr lang="en-US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5000" dirty="0">
                <a:latin typeface="IRANSans" panose="020B0506030804020204" pitchFamily="34" charset="-78"/>
                <a:cs typeface="IRANSans" panose="020B0506030804020204" pitchFamily="34" charset="-78"/>
              </a:rPr>
              <a:t>فیس بوک 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بیش از </a:t>
            </a:r>
            <a:r>
              <a:rPr lang="fa-IR" sz="5000" dirty="0">
                <a:latin typeface="IRANSans" panose="020B0506030804020204" pitchFamily="34" charset="-78"/>
                <a:cs typeface="IRANSans" panose="020B0506030804020204" pitchFamily="34" charset="-78"/>
              </a:rPr>
              <a:t>2.4 میلیارد 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نفر عضو فعال دارد</a:t>
            </a: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48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63 </a:t>
            </a:r>
            <a:r>
              <a:rPr lang="fa-IR" sz="48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48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هزار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جستجو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در ثانیه در  </a:t>
            </a:r>
            <a:r>
              <a:rPr lang="fa-IR" sz="5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گوگل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صورت می پذیرد.</a:t>
            </a:r>
          </a:p>
        </p:txBody>
      </p:sp>
    </p:spTree>
    <p:extLst>
      <p:ext uri="{BB962C8B-B14F-4D97-AF65-F5344CB8AC3E}">
        <p14:creationId xmlns:p14="http://schemas.microsoft.com/office/powerpoint/2010/main" val="18546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4783</TotalTime>
  <Words>1706</Words>
  <Application>Microsoft Office PowerPoint</Application>
  <PresentationFormat>Widescreen</PresentationFormat>
  <Paragraphs>275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2  Mitra</vt:lpstr>
      <vt:lpstr>Arial</vt:lpstr>
      <vt:lpstr>Century Gothic</vt:lpstr>
      <vt:lpstr>IRANSans</vt:lpstr>
      <vt:lpstr>Tahoma</vt:lpstr>
      <vt:lpstr>Wingdings 2</vt:lpstr>
      <vt:lpstr>Quotable</vt:lpstr>
      <vt:lpstr>بسم الله الرحمن الرحیم دیجیتال مارکتینگ مقدماتی  مرکز نوآوری و شکوفایی 1398/09/27</vt:lpstr>
      <vt:lpstr>بازاریابی دیجیتال مقدماتی</vt:lpstr>
      <vt:lpstr>بازاریابی دیجیتال مقدماتی</vt:lpstr>
      <vt:lpstr>بازاریابی دیجیتال مقدماتی – جایگاه بازاریابی دیجیتال</vt:lpstr>
      <vt:lpstr>بازاریابی دیجیتال مقدماتی – جایگاه بازاریابی دیجیتال</vt:lpstr>
      <vt:lpstr>بازاریابی دیجیتال مقدماتی - تعریف بازاریابی</vt:lpstr>
      <vt:lpstr>بازاریابی دیجیتال مقدماتی – معرفی ابزارهای دیجیتال- استفاده از ابزارهای دیجیتال دیگران</vt:lpstr>
      <vt:lpstr>بازاریابی دیجیتال مقدماتی - تعریف بازاریابی دیجیتال</vt:lpstr>
      <vt:lpstr>بازاریابی دیجیتال مقدماتی – چرا بازاریابی دیجیتال</vt:lpstr>
      <vt:lpstr>بازاریابی دیجیتال مقدماتی – چرا بازاریابی دیجیتال</vt:lpstr>
      <vt:lpstr>بازاریابی دیجیتال مقدماتی – چرا بازاریابی دیجیتال</vt:lpstr>
      <vt:lpstr>مربوط به سال 2014 از میان 26 کشور دنیا از  WTTC</vt:lpstr>
      <vt:lpstr>مربوط به سال 2014 از میان 26 کشور دنیا از  WTTC</vt:lpstr>
      <vt:lpstr>بازاریابی دیجیتال مقدماتی – استراتژی بازاریابی دیجیتال – برای استراتژی دیجیتال چه کنیم؟ - قیف فروش؟</vt:lpstr>
      <vt:lpstr>بازاریابی دیجیتال مقدماتی – استراتژی بازاریابی دیجیتال – برای استراتژی دیجیتال چه کنیم؟ - قیف فروش؟</vt:lpstr>
      <vt:lpstr>بازاریابی دیجیتال مقدماتی – استراتژی بازاریابی دیجیتال – برای استراتژی دیجیتال چه کنیم؟ - قیف فروش؟</vt:lpstr>
      <vt:lpstr>بازاریابی دیجیتال مقدماتی – استراتژی بازاریابی دیجیتال – پرسنا</vt:lpstr>
      <vt:lpstr>PowerPoint Presentation</vt:lpstr>
      <vt:lpstr>PowerPoint Presentation</vt:lpstr>
      <vt:lpstr>بازاریابی دیجیتال مقدماتی – استراتژی بازاریابی دیجیتال – پرسنا  </vt:lpstr>
      <vt:lpstr>بازاریابی دیجیتال مقدماتی – استراتژی بازاریابی دیجیتال – پرسنا و قیف فروش</vt:lpstr>
      <vt:lpstr>بازاریابی دیجیتال مقدماتی – استراتژی بازاریابی دیجیتال- استراتژی چیست؟</vt:lpstr>
      <vt:lpstr>بازاریابی دیجیتال مقدماتی – استراتژی بازاریابی دیجیتال – برای استراتژی دیجیتال چه کنیم؟</vt:lpstr>
      <vt:lpstr>بازاریابی دیجیتال مقدماتی – استراتژی بازاریابی دیجیتال – گام های تدوین استراتژی بازاریابی دیجیتال</vt:lpstr>
      <vt:lpstr>بازاریابی دیجیتال مقدماتی</vt:lpstr>
      <vt:lpstr>بازاریابی دیجیتال مقدماتی – معرفی ابزارهای دیجیتال</vt:lpstr>
      <vt:lpstr>بازاریابی دیجیتال مقدماتی – معرفی ابزارهای دیجیتال- وب سایت - دامنه</vt:lpstr>
      <vt:lpstr>بازاریابی دیجیتال مقدماتی – معرفی ابزارهای دیجیتال-وب سایت- هاست</vt:lpstr>
      <vt:lpstr>بازاریابی دیجیتال مقدماتی – معرفی ابزارهای دیجیتال-وب سایت- هاست</vt:lpstr>
      <vt:lpstr>بازاریابی دیجیتال مقدماتی – معرفی ابزارهای دیجیتال- وب سایت – انواع وب سایت</vt:lpstr>
      <vt:lpstr>بازاریابی دیجیتال مقدماتی – معرفی ابزارهای دیجیتال- وب سایت – چه هزینه هایی باید پرداخت کنم؟</vt:lpstr>
      <vt:lpstr>بازاریابی دیجیتال مقدماتی – معرفی ابزارهای دیجیتال- وب سایت – چه اجزایی دارد؟</vt:lpstr>
      <vt:lpstr>بازاریابی دیجیتال مقدماتی – معرفی ابزارهای دیجیتال- وب سایت – اجزاء یک وب سایت برای آغاز e- commerce</vt:lpstr>
      <vt:lpstr>بازاریابی دیجیتال مقدماتی – معرفی ابزارهای دیجیتال- وب سایت – سئو</vt:lpstr>
      <vt:lpstr>بازاریابی دیجیتال مقدماتی – معرفی ابزارهای دیجیتال- آپارات</vt:lpstr>
      <vt:lpstr>بازاریابی دیجیتال مقدماتی – معرفی ابزارهای دیجیتال- YouTube</vt:lpstr>
      <vt:lpstr>بازاریابی دیجیتال مقدماتی – معرفی ابزارهای دیجیتال- استفاده از ابزارهای دیجیتال دیگران</vt:lpstr>
      <vt:lpstr>بازاریابی دیجیتال مقدماتی – معرفی ابزارهای دیجیتال- pinterest</vt:lpstr>
      <vt:lpstr>بازاریابی دیجیتال مقدماتی – معرفی ابزارهای دیجیتال- اینستاگرام</vt:lpstr>
      <vt:lpstr>بازاریابی دیجیتال مقدماتی – معرفی ابزارهای دیجیتال- لینکدین</vt:lpstr>
      <vt:lpstr>بازاریابی دیجیتال مقدماتی – معرفی ابزارهای دیجیتال- لینکدین</vt:lpstr>
      <vt:lpstr>بازاریابی دیجیتال مقدماتی – معرفی ابزارهای دیجیتال- لینکدین</vt:lpstr>
      <vt:lpstr>بازاریابی دیجیتال مقدماتی – معرفی ابزارهای دیجیتال- توییتر</vt:lpstr>
      <vt:lpstr>بازاریابی دیجیتال مقدماتی – معرفی ابزارهای دیجیتال- ایمیل مارکتینگ</vt:lpstr>
      <vt:lpstr>بازاریابی دیجیتال مقدماتی – معرفی ابزارهای دیجیتال- ایمیل مارکتینگ</vt:lpstr>
      <vt:lpstr>بازاریابی دیجیتال مقدماتی – معرفی ابزارهای دیجیتال- تبلیغات در فضای دیجیتال</vt:lpstr>
      <vt:lpstr>بازاریابی دیجیتال مقدماتی</vt:lpstr>
      <vt:lpstr>بازاریابی دیجیتال مقدماتی – معرفی ابزارهای دیجیتال- وب سایت – سنجه های وب سایت</vt:lpstr>
      <vt:lpstr>بازاریابی دیجیتال مقدماتی – معرفی ابزارهای دیجیتال- وب سایت – سنجه های وب سایت</vt:lpstr>
      <vt:lpstr>بازاریابی دیجیتال مقدماتی – معرفی ابزارهای دیجیتال- وب سایت – سنجه های وب سایت</vt:lpstr>
      <vt:lpstr>بازاریابی دیجیتال مقدماتی – معرفی ابزارهای دیجیتال- وب سایت – سنجه های وب سایت</vt:lpstr>
      <vt:lpstr>بازاریابی دیجیتال مقدماتی – معرفی ابزارهای دیجیتال- وب سایت – سنجه های وب سایت-  alexa </vt:lpstr>
      <vt:lpstr>بازاریابی دیجیتال مقدماتی – معرفی سنجه ها – سنجه های ایمیل مارکتینگ</vt:lpstr>
      <vt:lpstr>بازاریابی دیجیتال مقدماتی – معرفی سنجه ها – سنجه های اینستاگرام</vt:lpstr>
      <vt:lpstr>بازاریابی دیجیتال مقدماتی – معرفی ابزارهای دیجیتال- وب سایت – سنجه های وب سایت-  Google Analytics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 zamiry</dc:creator>
  <cp:lastModifiedBy>reza zamiry</cp:lastModifiedBy>
  <cp:revision>367</cp:revision>
  <dcterms:created xsi:type="dcterms:W3CDTF">2018-08-10T04:57:53Z</dcterms:created>
  <dcterms:modified xsi:type="dcterms:W3CDTF">2019-12-17T09:59:06Z</dcterms:modified>
</cp:coreProperties>
</file>